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20"/>
  </p:notesMasterIdLst>
  <p:handoutMasterIdLst>
    <p:handoutMasterId r:id="rId21"/>
  </p:handoutMasterIdLst>
  <p:sldIdLst>
    <p:sldId id="410" r:id="rId5"/>
    <p:sldId id="383" r:id="rId6"/>
    <p:sldId id="391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398" r:id="rId19"/>
  </p:sldIdLst>
  <p:sldSz cx="12192000" cy="6858000"/>
  <p:notesSz cx="7099300" cy="10234613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6327" autoAdjust="0"/>
  </p:normalViewPr>
  <p:slideViewPr>
    <p:cSldViewPr snapToGrid="0">
      <p:cViewPr>
        <p:scale>
          <a:sx n="77" d="100"/>
          <a:sy n="77" d="100"/>
        </p:scale>
        <p:origin x="-27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lang="it-IT" sz="1300"/>
            </a:lvl1pPr>
          </a:lstStyle>
          <a:p>
            <a:pPr rtl="0"/>
            <a:fld id="{BF00A3E5-9440-4184-B1D0-8CA40EF63F35}" type="datetime1">
              <a:rPr lang="it-IT" smtClean="0"/>
              <a:t>19/12/2024</a:t>
            </a:fld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lang="it-IT" sz="1300"/>
            </a:lvl1pPr>
          </a:lstStyle>
          <a:p>
            <a:pPr rtl="0"/>
            <a:fld id="{E2C230DF-5933-439D-898F-38E9AC9BA68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lang="it-IT" sz="1300"/>
            </a:lvl1pPr>
          </a:lstStyle>
          <a:p>
            <a:pPr rtl="0"/>
            <a:endParaRPr lang="it-IT" dirty="0"/>
          </a:p>
        </p:txBody>
      </p:sp>
      <p:sp>
        <p:nvSpPr>
          <p:cNvPr id="8" name="Segnaposto intestazione 7">
            <a:extLst>
              <a:ext uri="{FF2B5EF4-FFF2-40B4-BE49-F238E27FC236}">
                <a16:creationId xmlns:a16="http://schemas.microsoft.com/office/drawing/2014/main" xmlns="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lang="it-IT" sz="1300"/>
            </a:lvl1pPr>
          </a:lstStyle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lang="it-IT" sz="13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lang="it-IT" sz="1300"/>
            </a:lvl1pPr>
          </a:lstStyle>
          <a:p>
            <a:fld id="{DC3E1DF2-3816-4AAD-BB77-09368DC0340C}" type="datetime1">
              <a:rPr lang="it-IT" smtClean="0"/>
              <a:pPr/>
              <a:t>19/12/2024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lang="it-IT" sz="13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lang="it-IT" sz="1300"/>
            </a:lvl1pPr>
          </a:lstStyle>
          <a:p>
            <a:pPr rtl="0"/>
            <a:fld id="{A89C7E07-3C67-C64C-8DA0-0404F630397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A89C7E07-3C67-C64C-8DA0-0404F6303970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del titolo e tabel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CF555767-B3D8-BD57-1D42-7F6E1E668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igura a mano libera 13">
              <a:extLst>
                <a:ext uri="{FF2B5EF4-FFF2-40B4-BE49-F238E27FC236}">
                  <a16:creationId xmlns:a16="http://schemas.microsoft.com/office/drawing/2014/main" xmlns="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xmlns="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7" name="Figura a mano libera 15">
              <a:extLst>
                <a:ext uri="{FF2B5EF4-FFF2-40B4-BE49-F238E27FC236}">
                  <a16:creationId xmlns:a16="http://schemas.microsoft.com/office/drawing/2014/main" xmlns="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xmlns="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457200" indent="0">
              <a:spcBef>
                <a:spcPts val="1800"/>
              </a:spcBef>
              <a:buNone/>
              <a:defRPr lang="it-IT" sz="2000"/>
            </a:lvl2pPr>
            <a:lvl3pPr marL="914400" indent="0">
              <a:spcBef>
                <a:spcPts val="1800"/>
              </a:spcBef>
              <a:buNone/>
              <a:defRPr lang="it-IT" sz="2000"/>
            </a:lvl3pPr>
            <a:lvl4pPr marL="1371600" indent="0">
              <a:spcBef>
                <a:spcPts val="1800"/>
              </a:spcBef>
              <a:buNone/>
              <a:defRPr lang="it-IT" sz="2000"/>
            </a:lvl4pPr>
            <a:lvl5pPr marL="1828800" indent="0">
              <a:spcBef>
                <a:spcPts val="1800"/>
              </a:spcBef>
              <a:buNone/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it-IT" sz="2000"/>
            </a:lvl1pPr>
            <a:lvl2pPr>
              <a:spcBef>
                <a:spcPts val="6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contenu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xmlns="" id="{C97D5AF2-684A-4A8D-3D82-B57D7AC44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igura a mano libera 4">
              <a:extLst>
                <a:ext uri="{FF2B5EF4-FFF2-40B4-BE49-F238E27FC236}">
                  <a16:creationId xmlns:a16="http://schemas.microsoft.com/office/drawing/2014/main" xmlns="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5">
              <a:extLst>
                <a:ext uri="{FF2B5EF4-FFF2-40B4-BE49-F238E27FC236}">
                  <a16:creationId xmlns:a16="http://schemas.microsoft.com/office/drawing/2014/main" xmlns="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7">
              <a:extLst>
                <a:ext uri="{FF2B5EF4-FFF2-40B4-BE49-F238E27FC236}">
                  <a16:creationId xmlns:a16="http://schemas.microsoft.com/office/drawing/2014/main" xmlns="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it-IT" sz="2000"/>
            </a:lvl1pPr>
            <a:lvl2pPr>
              <a:spcBef>
                <a:spcPts val="6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xmlns="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it-IT" sz="2000"/>
            </a:lvl1pPr>
            <a:lvl2pPr>
              <a:spcBef>
                <a:spcPts val="18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9" name="Segnaposto tabella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it-IT"/>
            </a:lvl1pPr>
          </a:lstStyle>
          <a:p>
            <a:pPr rtl="0"/>
            <a:r>
              <a:rPr lang="it-IT"/>
              <a:t>Fai clic sull'icona per aggiungere una tabella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8" name="Segnaposto testo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it-IT" sz="4000"/>
            </a:lvl2pPr>
            <a:lvl3pPr>
              <a:defRPr lang="it-IT" sz="4000"/>
            </a:lvl3pPr>
            <a:lvl4pPr>
              <a:defRPr lang="it-IT" sz="4000"/>
            </a:lvl4pPr>
            <a:lvl5pPr>
              <a:defRPr lang="it-IT" sz="4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58B149C6-5AAC-B8E5-5411-EA38821F6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Forma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 spc="50" baseline="0"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xmlns="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it-IT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3" name="Segnaposto numero diapositiva 42">
            <a:extLst>
              <a:ext uri="{FF2B5EF4-FFF2-40B4-BE49-F238E27FC236}">
                <a16:creationId xmlns:a16="http://schemas.microsoft.com/office/drawing/2014/main" xmlns="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42" name="Segnaposto data 41">
            <a:extLst>
              <a:ext uri="{FF2B5EF4-FFF2-40B4-BE49-F238E27FC236}">
                <a16:creationId xmlns:a16="http://schemas.microsoft.com/office/drawing/2014/main" xmlns="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979826C1-7A52-DA25-F422-EE62DED7D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ezio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xmlns="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it-IT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D96BA398-1ED2-1FCA-63B9-8915A8C7A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xmlns="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it-IT" sz="20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18" name="Segnaposto testo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it-IT" sz="4000"/>
            </a:lvl2pPr>
            <a:lvl3pPr>
              <a:defRPr lang="it-IT" sz="4000"/>
            </a:lvl3pPr>
            <a:lvl4pPr>
              <a:defRPr lang="it-IT" sz="4000"/>
            </a:lvl4pPr>
            <a:lvl5pPr>
              <a:defRPr lang="it-IT" sz="4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29169ED6-4B82-6844-119F-AC15CDF2D3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pilog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C57F1500-1A16-D1EF-4F0C-030852B29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xmlns="" id="{2D07A0BE-3890-193E-9439-F294E61A7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igura a mano libera 19">
              <a:extLst>
                <a:ext uri="{FF2B5EF4-FFF2-40B4-BE49-F238E27FC236}">
                  <a16:creationId xmlns:a16="http://schemas.microsoft.com/office/drawing/2014/main" xmlns="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20">
              <a:extLst>
                <a:ext uri="{FF2B5EF4-FFF2-40B4-BE49-F238E27FC236}">
                  <a16:creationId xmlns:a16="http://schemas.microsoft.com/office/drawing/2014/main" xmlns="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21">
              <a:extLst>
                <a:ext uri="{FF2B5EF4-FFF2-40B4-BE49-F238E27FC236}">
                  <a16:creationId xmlns:a16="http://schemas.microsoft.com/office/drawing/2014/main" xmlns="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32" name="Titolo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xmlns="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it-IT" sz="2000"/>
            </a:lvl1pPr>
            <a:lvl2pPr indent="-283464">
              <a:spcBef>
                <a:spcPts val="18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egnaposto testo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it-IT" sz="4000"/>
            </a:lvl2pPr>
            <a:lvl3pPr>
              <a:defRPr lang="it-IT" sz="4000"/>
            </a:lvl3pPr>
            <a:lvl4pPr>
              <a:defRPr lang="it-IT" sz="4000"/>
            </a:lvl4pPr>
            <a:lvl5pPr>
              <a:defRPr lang="it-IT" sz="4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contenut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xmlns="" id="{C97D5AF2-684A-4A8D-3D82-B57D7AC44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igura a mano libera 4">
              <a:extLst>
                <a:ext uri="{FF2B5EF4-FFF2-40B4-BE49-F238E27FC236}">
                  <a16:creationId xmlns:a16="http://schemas.microsoft.com/office/drawing/2014/main" xmlns="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5">
              <a:extLst>
                <a:ext uri="{FF2B5EF4-FFF2-40B4-BE49-F238E27FC236}">
                  <a16:creationId xmlns:a16="http://schemas.microsoft.com/office/drawing/2014/main" xmlns="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7">
              <a:extLst>
                <a:ext uri="{FF2B5EF4-FFF2-40B4-BE49-F238E27FC236}">
                  <a16:creationId xmlns:a16="http://schemas.microsoft.com/office/drawing/2014/main" xmlns="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xmlns="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9436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xmlns="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4864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xmlns="" id="{42E558A9-6DD6-E21D-3A8F-6707E1DD1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Forma 24">
              <a:extLst>
                <a:ext uri="{FF2B5EF4-FFF2-40B4-BE49-F238E27FC236}">
                  <a16:creationId xmlns:a16="http://schemas.microsoft.com/office/drawing/2014/main" xmlns="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7">
              <a:extLst>
                <a:ext uri="{FF2B5EF4-FFF2-40B4-BE49-F238E27FC236}">
                  <a16:creationId xmlns:a16="http://schemas.microsoft.com/office/drawing/2014/main" xmlns="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8">
              <a:extLst>
                <a:ext uri="{FF2B5EF4-FFF2-40B4-BE49-F238E27FC236}">
                  <a16:creationId xmlns:a16="http://schemas.microsoft.com/office/drawing/2014/main" xmlns="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8" name="Figura a mano libera 9">
              <a:extLst>
                <a:ext uri="{FF2B5EF4-FFF2-40B4-BE49-F238E27FC236}">
                  <a16:creationId xmlns:a16="http://schemas.microsoft.com/office/drawing/2014/main" xmlns="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9" name="Figura a mano libera 10">
              <a:extLst>
                <a:ext uri="{FF2B5EF4-FFF2-40B4-BE49-F238E27FC236}">
                  <a16:creationId xmlns:a16="http://schemas.microsoft.com/office/drawing/2014/main" xmlns="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xmlns="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it-IT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it-IT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it-IT" sz="2000"/>
            </a:lvl3pPr>
            <a:lvl4pPr marL="1371600" indent="0">
              <a:spcBef>
                <a:spcPts val="1800"/>
              </a:spcBef>
              <a:buFont typeface="+mj-lt"/>
              <a:buNone/>
              <a:defRPr lang="it-IT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endParaRPr lang="it-IT" dirty="0"/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xmlns="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4864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titolo e immag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xmlns="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indent="-283464">
              <a:spcBef>
                <a:spcPts val="18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xmlns="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it-IT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2" name="Segnaposto titolo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it-IT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it-IT" dirty="0">
              <a:latin typeface="+mn-lt"/>
            </a:endParaRPr>
          </a:p>
        </p:txBody>
      </p:sp>
      <p:sp>
        <p:nvSpPr>
          <p:cNvPr id="32" name="Segnaposto numero diapositiva 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it-IT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it-IT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it-IT">
          <a:solidFill>
            <a:schemeClr val="tx2"/>
          </a:solidFill>
        </a:defRPr>
      </a:lvl2pPr>
      <a:lvl3pPr eaLnBrk="1" hangingPunct="1">
        <a:defRPr lang="it-IT">
          <a:solidFill>
            <a:schemeClr val="tx2"/>
          </a:solidFill>
        </a:defRPr>
      </a:lvl3pPr>
      <a:lvl4pPr eaLnBrk="1" hangingPunct="1">
        <a:defRPr lang="it-IT">
          <a:solidFill>
            <a:schemeClr val="tx2"/>
          </a:solidFill>
        </a:defRPr>
      </a:lvl4pPr>
      <a:lvl5pPr eaLnBrk="1" hangingPunct="1">
        <a:defRPr lang="it-IT">
          <a:solidFill>
            <a:schemeClr val="tx2"/>
          </a:solidFill>
        </a:defRPr>
      </a:lvl5pPr>
      <a:lvl6pPr eaLnBrk="1" hangingPunct="1">
        <a:defRPr lang="it-IT">
          <a:solidFill>
            <a:schemeClr val="tx2"/>
          </a:solidFill>
        </a:defRPr>
      </a:lvl6pPr>
      <a:lvl7pPr eaLnBrk="1" hangingPunct="1">
        <a:defRPr lang="it-IT">
          <a:solidFill>
            <a:schemeClr val="tx2"/>
          </a:solidFill>
        </a:defRPr>
      </a:lvl7pPr>
      <a:lvl8pPr eaLnBrk="1" hangingPunct="1">
        <a:defRPr lang="it-IT">
          <a:solidFill>
            <a:schemeClr val="tx2"/>
          </a:solidFill>
        </a:defRPr>
      </a:lvl8pPr>
      <a:lvl9pPr eaLnBrk="1" hangingPunct="1">
        <a:defRPr lang="it-IT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.pn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8238" y="411479"/>
            <a:ext cx="7978066" cy="3291840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dirty="0" smtClean="0"/>
              <a:t>Laboratorio 16</a:t>
            </a:r>
            <a:br>
              <a:rPr lang="it-IT" dirty="0" smtClean="0"/>
            </a:br>
            <a:r>
              <a:rPr lang="it-IT" sz="5400" dirty="0" smtClean="0"/>
              <a:t>Progettazione Oggetti 3D</a:t>
            </a:r>
            <a:endParaRPr lang="it-IT" sz="5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412260" y="4164224"/>
            <a:ext cx="57851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Esperto: Prof. Antonio Eusebio</a:t>
            </a:r>
          </a:p>
          <a:p>
            <a:pPr>
              <a:lnSpc>
                <a:spcPct val="150000"/>
              </a:lnSpc>
            </a:pP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Tutor: Prof. Gianfranco Attanasio</a:t>
            </a:r>
            <a:endParaRPr lang="it-IT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59925" y="611675"/>
            <a:ext cx="4831955" cy="104412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/>
              <a:t>Gli </a:t>
            </a:r>
            <a:r>
              <a:rPr lang="it-IT" dirty="0" err="1"/>
              <a:t>Ambigramma</a:t>
            </a:r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xmlns="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xmlns="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xmlns="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28325" r="6023" b="12059"/>
          <a:stretch/>
        </p:blipFill>
        <p:spPr>
          <a:xfrm>
            <a:off x="1156204" y="2631985"/>
            <a:ext cx="7574692" cy="175465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20072" r="2732" b="41697"/>
          <a:stretch/>
        </p:blipFill>
        <p:spPr>
          <a:xfrm>
            <a:off x="2570520" y="4750237"/>
            <a:ext cx="9378778" cy="1260389"/>
          </a:xfrm>
          <a:prstGeom prst="rect">
            <a:avLst/>
          </a:prstGeom>
        </p:spPr>
      </p:pic>
      <p:pic>
        <p:nvPicPr>
          <p:cNvPr id="10" name="image1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8391" y="105049"/>
            <a:ext cx="2579370" cy="593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885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/>
              <a:t>La Fotogrammetria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xmlns="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xmlns="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xmlns="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2959226" y="2247265"/>
            <a:ext cx="7611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it-IT" b="1" dirty="0">
                <a:solidFill>
                  <a:schemeClr val="bg1"/>
                </a:solidFill>
              </a:rPr>
              <a:t>La fotogrammetria (o SFM – </a:t>
            </a:r>
            <a:r>
              <a:rPr lang="it-IT" b="1" dirty="0" err="1">
                <a:solidFill>
                  <a:schemeClr val="bg1"/>
                </a:solidFill>
              </a:rPr>
              <a:t>Structure</a:t>
            </a:r>
            <a:r>
              <a:rPr lang="it-IT" b="1" dirty="0">
                <a:solidFill>
                  <a:schemeClr val="bg1"/>
                </a:solidFill>
              </a:rPr>
              <a:t> From Motion) è un processo di </a:t>
            </a:r>
            <a:r>
              <a:rPr lang="it-IT" b="1" dirty="0" smtClean="0">
                <a:solidFill>
                  <a:schemeClr val="bg1"/>
                </a:solidFill>
              </a:rPr>
              <a:t>stima delle </a:t>
            </a:r>
            <a:r>
              <a:rPr lang="it-IT" b="1" dirty="0">
                <a:solidFill>
                  <a:schemeClr val="bg1"/>
                </a:solidFill>
              </a:rPr>
              <a:t>coordinate tridimensionali dei punti della superficie utilizzando le immagini di un </a:t>
            </a:r>
            <a:r>
              <a:rPr lang="it-IT" b="1" dirty="0" smtClean="0">
                <a:solidFill>
                  <a:schemeClr val="bg1"/>
                </a:solidFill>
              </a:rPr>
              <a:t>singolo oggetto </a:t>
            </a:r>
            <a:r>
              <a:rPr lang="it-IT" b="1" dirty="0">
                <a:solidFill>
                  <a:schemeClr val="bg1"/>
                </a:solidFill>
              </a:rPr>
              <a:t>fisico ripreso da diverse </a:t>
            </a:r>
            <a:r>
              <a:rPr lang="it-IT" b="1" dirty="0" smtClean="0">
                <a:solidFill>
                  <a:schemeClr val="bg1"/>
                </a:solidFill>
              </a:rPr>
              <a:t>angolazioni </a:t>
            </a:r>
            <a:endParaRPr lang="it-IT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it-IT" b="1" dirty="0" smtClean="0">
                <a:solidFill>
                  <a:schemeClr val="bg1"/>
                </a:solidFill>
              </a:rPr>
              <a:t>Si scattano varie foto </a:t>
            </a:r>
            <a:r>
              <a:rPr lang="it-IT" b="1" dirty="0">
                <a:solidFill>
                  <a:schemeClr val="bg1"/>
                </a:solidFill>
              </a:rPr>
              <a:t>dell'oggetto da tutte le </a:t>
            </a:r>
            <a:r>
              <a:rPr lang="it-IT" b="1" dirty="0" smtClean="0">
                <a:solidFill>
                  <a:schemeClr val="bg1"/>
                </a:solidFill>
              </a:rPr>
              <a:t>possibili angolazioni,  quindi si usano </a:t>
            </a:r>
            <a:r>
              <a:rPr lang="it-IT" b="1" dirty="0">
                <a:solidFill>
                  <a:schemeClr val="bg1"/>
                </a:solidFill>
              </a:rPr>
              <a:t>queste foto come input per un software </a:t>
            </a:r>
            <a:r>
              <a:rPr lang="it-IT" b="1" dirty="0" smtClean="0">
                <a:solidFill>
                  <a:schemeClr val="bg1"/>
                </a:solidFill>
              </a:rPr>
              <a:t>specializzato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it-IT" b="1" dirty="0" smtClean="0">
                <a:solidFill>
                  <a:schemeClr val="bg1"/>
                </a:solidFill>
              </a:rPr>
              <a:t>Questo </a:t>
            </a:r>
            <a:r>
              <a:rPr lang="it-IT" b="1" dirty="0">
                <a:solidFill>
                  <a:schemeClr val="bg1"/>
                </a:solidFill>
              </a:rPr>
              <a:t>software cercherà </a:t>
            </a:r>
            <a:r>
              <a:rPr lang="it-IT" b="1" dirty="0" smtClean="0">
                <a:solidFill>
                  <a:schemeClr val="bg1"/>
                </a:solidFill>
              </a:rPr>
              <a:t>di ricostruire l’oggetto restituendo un file 3D che può essere elaborato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80" y="4287140"/>
            <a:ext cx="5399903" cy="2515384"/>
          </a:xfrm>
          <a:prstGeom prst="rect">
            <a:avLst/>
          </a:prstGeom>
        </p:spPr>
      </p:pic>
      <p:pic>
        <p:nvPicPr>
          <p:cNvPr id="12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8391" y="105049"/>
            <a:ext cx="2579370" cy="593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859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/>
              <a:t>Realizzazione di uno scanner 3D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xmlns="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xmlns="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xmlns="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r="8136"/>
          <a:stretch/>
        </p:blipFill>
        <p:spPr>
          <a:xfrm>
            <a:off x="1965039" y="2260245"/>
            <a:ext cx="3582091" cy="376697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5825" y="2520472"/>
            <a:ext cx="4007712" cy="30057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5708"/>
          <a:stretch/>
        </p:blipFill>
        <p:spPr>
          <a:xfrm rot="5400000">
            <a:off x="8483609" y="2413564"/>
            <a:ext cx="4007917" cy="3219394"/>
          </a:xfrm>
          <a:prstGeom prst="rect">
            <a:avLst/>
          </a:prstGeom>
        </p:spPr>
      </p:pic>
      <p:pic>
        <p:nvPicPr>
          <p:cNvPr id="12" name="image1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8391" y="105049"/>
            <a:ext cx="2579370" cy="593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168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/>
              <a:t>Realizzazione di uno scanner 3D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xmlns="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xmlns="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xmlns="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5"/>
          <a:stretch/>
        </p:blipFill>
        <p:spPr>
          <a:xfrm>
            <a:off x="2199509" y="2459211"/>
            <a:ext cx="3246244" cy="34739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"/>
          <a:stretch/>
        </p:blipFill>
        <p:spPr>
          <a:xfrm>
            <a:off x="5614576" y="2179599"/>
            <a:ext cx="3146363" cy="40331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7"/>
          <a:stretch/>
        </p:blipFill>
        <p:spPr>
          <a:xfrm>
            <a:off x="8921578" y="2179598"/>
            <a:ext cx="2977951" cy="4033164"/>
          </a:xfrm>
          <a:prstGeom prst="rect">
            <a:avLst/>
          </a:prstGeom>
        </p:spPr>
      </p:pic>
      <p:pic>
        <p:nvPicPr>
          <p:cNvPr id="13" name="image1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8391" y="105049"/>
            <a:ext cx="2579370" cy="593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263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/>
              <a:t>Realizzazione di uno scanner 3D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xmlns="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xmlns="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xmlns="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24" y="2214721"/>
            <a:ext cx="4575686" cy="442861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760942" y="3967361"/>
            <a:ext cx="2962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File 3d Scannerizzato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12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8391" y="105049"/>
            <a:ext cx="2579370" cy="593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341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Grazie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19" y="2014152"/>
            <a:ext cx="6211329" cy="4658497"/>
          </a:xfrm>
          <a:prstGeom prst="rect">
            <a:avLst/>
          </a:prstGeom>
        </p:spPr>
      </p:pic>
      <p:pic>
        <p:nvPicPr>
          <p:cNvPr id="4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8391" y="105049"/>
            <a:ext cx="2579370" cy="593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 smtClean="0"/>
              <a:t>Argomenti Principali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4" y="2281238"/>
            <a:ext cx="8154859" cy="4033065"/>
          </a:xfrm>
        </p:spPr>
        <p:txBody>
          <a:bodyPr tIns="457200" rtlCol="0"/>
          <a:lstStyle>
            <a:defPPr>
              <a:defRPr lang="it-IT"/>
            </a:defPPr>
          </a:lstStyle>
          <a:p>
            <a:r>
              <a:rPr lang="it-IT" sz="2000" dirty="0" smtClean="0"/>
              <a:t>Il </a:t>
            </a:r>
            <a:r>
              <a:rPr lang="it-IT" sz="2000" dirty="0"/>
              <a:t>disegno </a:t>
            </a:r>
            <a:r>
              <a:rPr lang="it-IT" sz="2000" dirty="0" smtClean="0"/>
              <a:t>3d: </a:t>
            </a:r>
            <a:r>
              <a:rPr lang="it-IT" sz="2000" dirty="0" err="1" smtClean="0"/>
              <a:t>Tinkercad</a:t>
            </a:r>
            <a:endParaRPr lang="it-IT" sz="2000" dirty="0" smtClean="0"/>
          </a:p>
          <a:p>
            <a:r>
              <a:rPr lang="it-IT" sz="2000" dirty="0" smtClean="0"/>
              <a:t>La Stampante 3D: </a:t>
            </a:r>
            <a:r>
              <a:rPr lang="it-IT" sz="2000" dirty="0"/>
              <a:t>Unboxing e inizializzazione </a:t>
            </a:r>
            <a:r>
              <a:rPr lang="it-IT" sz="2000" dirty="0" smtClean="0"/>
              <a:t> della </a:t>
            </a:r>
            <a:r>
              <a:rPr lang="it-IT" sz="2000" dirty="0" err="1" smtClean="0"/>
              <a:t>Creality</a:t>
            </a:r>
            <a:r>
              <a:rPr lang="it-IT" sz="2000" dirty="0" smtClean="0"/>
              <a:t> </a:t>
            </a:r>
            <a:r>
              <a:rPr lang="it-IT" sz="2000" dirty="0"/>
              <a:t>K1Max</a:t>
            </a:r>
          </a:p>
          <a:p>
            <a:pPr rtl="0"/>
            <a:r>
              <a:rPr lang="it-IT" sz="2000" dirty="0" smtClean="0"/>
              <a:t>Gli </a:t>
            </a:r>
            <a:r>
              <a:rPr lang="it-IT" sz="2000" dirty="0" err="1" smtClean="0"/>
              <a:t>Slicer</a:t>
            </a:r>
            <a:endParaRPr lang="it-IT" sz="2000" dirty="0"/>
          </a:p>
          <a:p>
            <a:r>
              <a:rPr lang="it-IT" sz="2000" dirty="0"/>
              <a:t>Reverse </a:t>
            </a:r>
            <a:r>
              <a:rPr lang="it-IT" sz="2000" dirty="0" err="1" smtClean="0"/>
              <a:t>engineering</a:t>
            </a:r>
            <a:r>
              <a:rPr lang="it-IT" sz="2000" dirty="0" smtClean="0"/>
              <a:t>: riparazione di un casco</a:t>
            </a:r>
          </a:p>
          <a:p>
            <a:r>
              <a:rPr lang="it-IT" sz="2000" dirty="0" smtClean="0"/>
              <a:t>Gli </a:t>
            </a:r>
            <a:r>
              <a:rPr lang="it-IT" sz="2000" dirty="0" err="1" smtClean="0"/>
              <a:t>Ambigramma</a:t>
            </a:r>
            <a:endParaRPr lang="it-IT" sz="2000" dirty="0" smtClean="0"/>
          </a:p>
          <a:p>
            <a:r>
              <a:rPr lang="it-IT" sz="2000" dirty="0" smtClean="0"/>
              <a:t>La Fotogrammetria</a:t>
            </a:r>
          </a:p>
          <a:p>
            <a:r>
              <a:rPr lang="it-IT" sz="2000" dirty="0" smtClean="0"/>
              <a:t>Realizzazione di uno scanner 3D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</p:txBody>
      </p:sp>
      <p:pic>
        <p:nvPicPr>
          <p:cNvPr id="5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8391" y="105049"/>
            <a:ext cx="2579370" cy="593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 smtClean="0"/>
              <a:t>TINKERCAD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xmlns="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r>
              <a:rPr lang="it-IT" b="1" dirty="0" smtClean="0"/>
              <a:t>Un </a:t>
            </a:r>
            <a:r>
              <a:rPr lang="it-IT" b="1" dirty="0"/>
              <a:t>programma di modellazione 3D e di simulazione di circuiti elettronici di proprietà di </a:t>
            </a:r>
            <a:r>
              <a:rPr lang="it-IT" b="1" dirty="0" smtClean="0"/>
              <a:t>Autodesk</a:t>
            </a:r>
          </a:p>
          <a:p>
            <a:r>
              <a:rPr lang="it-IT" b="1" dirty="0" smtClean="0"/>
              <a:t>Si esegue online, non ha bisogno di installazione</a:t>
            </a:r>
          </a:p>
          <a:p>
            <a:r>
              <a:rPr lang="it-IT" b="1" dirty="0"/>
              <a:t>Rilasciato nel 2011 dall'ingegnere </a:t>
            </a:r>
            <a:r>
              <a:rPr lang="it-IT" b="1" dirty="0" err="1"/>
              <a:t>Kai</a:t>
            </a:r>
            <a:r>
              <a:rPr lang="it-IT" b="1" dirty="0"/>
              <a:t> </a:t>
            </a:r>
            <a:r>
              <a:rPr lang="it-IT" b="1" dirty="0" err="1"/>
              <a:t>Backman</a:t>
            </a:r>
            <a:r>
              <a:rPr lang="it-IT" b="1" dirty="0"/>
              <a:t> e il cofondatore </a:t>
            </a:r>
            <a:r>
              <a:rPr lang="it-IT" b="1" dirty="0" err="1"/>
              <a:t>Mikko</a:t>
            </a:r>
            <a:r>
              <a:rPr lang="it-IT" b="1" dirty="0"/>
              <a:t> </a:t>
            </a:r>
            <a:r>
              <a:rPr lang="it-IT" b="1" dirty="0" err="1"/>
              <a:t>Mononen</a:t>
            </a:r>
            <a:r>
              <a:rPr lang="it-IT" b="1" dirty="0"/>
              <a:t>, con l'obiettivo di rendere tali progettazioni accessibili a chiunque e permette di pubblicare i propri lavori con una licenza Creative </a:t>
            </a:r>
            <a:r>
              <a:rPr lang="it-IT" b="1" dirty="0" err="1"/>
              <a:t>Commons</a:t>
            </a:r>
            <a:r>
              <a:rPr lang="it-IT" b="1" dirty="0" smtClean="0"/>
              <a:t>.</a:t>
            </a:r>
          </a:p>
          <a:p>
            <a:r>
              <a:rPr lang="it-IT" b="1" dirty="0" smtClean="0"/>
              <a:t>Nel </a:t>
            </a:r>
            <a:r>
              <a:rPr lang="it-IT" b="1" dirty="0"/>
              <a:t>maggio del 2017 </a:t>
            </a:r>
            <a:r>
              <a:rPr lang="it-IT" b="1" dirty="0" smtClean="0"/>
              <a:t>hanno trasferito </a:t>
            </a:r>
            <a:r>
              <a:rPr lang="it-IT" b="1" dirty="0"/>
              <a:t>tutte le funzionalità della suite Autodesk 123D </a:t>
            </a:r>
          </a:p>
          <a:p>
            <a:pPr marL="0" indent="0" rtl="0">
              <a:buNone/>
            </a:pPr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xmlns="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xmlns="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xmlns="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pic>
        <p:nvPicPr>
          <p:cNvPr id="10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8391" y="105049"/>
            <a:ext cx="2579370" cy="593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 smtClean="0"/>
              <a:t>TINKERCAD</a:t>
            </a:r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xmlns="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xmlns="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xmlns="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21" y="2268448"/>
            <a:ext cx="8656619" cy="4255920"/>
          </a:xfrm>
          <a:prstGeom prst="rect">
            <a:avLst/>
          </a:prstGeom>
        </p:spPr>
      </p:pic>
      <p:pic>
        <p:nvPicPr>
          <p:cNvPr id="11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8391" y="105049"/>
            <a:ext cx="2579370" cy="593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531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00587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 err="1"/>
              <a:t>Unboxing</a:t>
            </a:r>
            <a:r>
              <a:rPr lang="it-IT" dirty="0"/>
              <a:t> e inizializzazione 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della </a:t>
            </a:r>
            <a:r>
              <a:rPr lang="it-IT" dirty="0" err="1"/>
              <a:t>Creality</a:t>
            </a:r>
            <a:r>
              <a:rPr lang="it-IT" dirty="0"/>
              <a:t> </a:t>
            </a:r>
            <a:r>
              <a:rPr lang="it-IT" dirty="0" smtClean="0"/>
              <a:t>K1Max</a:t>
            </a:r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xmlns="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xmlns="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xmlns="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7206" r="10960" b="6307"/>
          <a:stretch/>
        </p:blipFill>
        <p:spPr>
          <a:xfrm>
            <a:off x="9118748" y="3198947"/>
            <a:ext cx="3065139" cy="33437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" b="14116"/>
          <a:stretch/>
        </p:blipFill>
        <p:spPr>
          <a:xfrm>
            <a:off x="9868931" y="741406"/>
            <a:ext cx="2104768" cy="237249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1" b="26719"/>
          <a:stretch/>
        </p:blipFill>
        <p:spPr>
          <a:xfrm>
            <a:off x="375230" y="2343177"/>
            <a:ext cx="1910663" cy="142102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3"/>
          <a:stretch/>
        </p:blipFill>
        <p:spPr>
          <a:xfrm>
            <a:off x="2483709" y="2269035"/>
            <a:ext cx="1761758" cy="19693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8"/>
          <a:stretch/>
        </p:blipFill>
        <p:spPr>
          <a:xfrm>
            <a:off x="4490228" y="2309681"/>
            <a:ext cx="1791122" cy="201518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5" b="8060"/>
          <a:stretch/>
        </p:blipFill>
        <p:spPr>
          <a:xfrm>
            <a:off x="6380204" y="2355538"/>
            <a:ext cx="1745764" cy="192765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63" y="741407"/>
            <a:ext cx="1779375" cy="237249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28513" r="8168" b="14460"/>
          <a:stretch/>
        </p:blipFill>
        <p:spPr>
          <a:xfrm>
            <a:off x="814557" y="3927147"/>
            <a:ext cx="1397510" cy="79543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25980" r="3333" b="16047"/>
          <a:stretch/>
        </p:blipFill>
        <p:spPr>
          <a:xfrm>
            <a:off x="2285893" y="4408167"/>
            <a:ext cx="1693999" cy="143338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r="46667" b="28780"/>
          <a:stretch/>
        </p:blipFill>
        <p:spPr>
          <a:xfrm>
            <a:off x="6137127" y="4408167"/>
            <a:ext cx="1214289" cy="232396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19865" r="33648" b="23649"/>
          <a:stretch/>
        </p:blipFill>
        <p:spPr>
          <a:xfrm>
            <a:off x="4109384" y="4734940"/>
            <a:ext cx="1932740" cy="146888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t="9357" r="13683" b="10424"/>
          <a:stretch/>
        </p:blipFill>
        <p:spPr>
          <a:xfrm>
            <a:off x="7756436" y="4283192"/>
            <a:ext cx="1362313" cy="2357258"/>
          </a:xfrm>
          <a:prstGeom prst="rect">
            <a:avLst/>
          </a:prstGeom>
        </p:spPr>
      </p:pic>
      <p:pic>
        <p:nvPicPr>
          <p:cNvPr id="23" name="image1.png"/>
          <p:cNvPicPr/>
          <p:nvPr/>
        </p:nvPicPr>
        <p:blipFill>
          <a:blip r:embed="rId15"/>
          <a:srcRect/>
          <a:stretch>
            <a:fillRect/>
          </a:stretch>
        </p:blipFill>
        <p:spPr>
          <a:xfrm>
            <a:off x="98391" y="105049"/>
            <a:ext cx="2579370" cy="593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58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 smtClean="0"/>
              <a:t>Gli </a:t>
            </a:r>
            <a:r>
              <a:rPr lang="it-IT" dirty="0" err="1" smtClean="0"/>
              <a:t>Slicer</a:t>
            </a:r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xmlns="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xmlns="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xmlns="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3373395" y="2474412"/>
            <a:ext cx="7611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bg1"/>
                </a:solidFill>
              </a:rPr>
              <a:t>Lo </a:t>
            </a:r>
            <a:r>
              <a:rPr lang="it-IT" sz="2400" b="1" dirty="0" err="1" smtClean="0">
                <a:solidFill>
                  <a:schemeClr val="bg1"/>
                </a:solidFill>
              </a:rPr>
              <a:t>Slicer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>
                <a:solidFill>
                  <a:schemeClr val="bg1"/>
                </a:solidFill>
              </a:rPr>
              <a:t>è un software per la generazione di percorsi utensile utilizzato nella stampa 3D. 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bg1"/>
                </a:solidFill>
              </a:rPr>
              <a:t>Facilita </a:t>
            </a:r>
            <a:r>
              <a:rPr lang="it-IT" sz="2400" b="1" dirty="0">
                <a:solidFill>
                  <a:schemeClr val="bg1"/>
                </a:solidFill>
              </a:rPr>
              <a:t>la conversione di un modello di oggetto 3D in istruzioni specifiche per la </a:t>
            </a:r>
            <a:r>
              <a:rPr lang="it-IT" sz="2400" b="1" dirty="0" smtClean="0">
                <a:solidFill>
                  <a:schemeClr val="bg1"/>
                </a:solidFill>
              </a:rPr>
              <a:t>stampante 3D.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bg1"/>
                </a:solidFill>
              </a:rPr>
              <a:t>Lo </a:t>
            </a:r>
            <a:r>
              <a:rPr lang="it-IT" sz="2400" b="1" dirty="0" err="1" smtClean="0">
                <a:solidFill>
                  <a:schemeClr val="bg1"/>
                </a:solidFill>
              </a:rPr>
              <a:t>Slicer</a:t>
            </a:r>
            <a:r>
              <a:rPr lang="it-IT" sz="2400" b="1" dirty="0" smtClean="0">
                <a:solidFill>
                  <a:schemeClr val="bg1"/>
                </a:solidFill>
              </a:rPr>
              <a:t> converte </a:t>
            </a:r>
            <a:r>
              <a:rPr lang="it-IT" sz="2400" b="1" dirty="0">
                <a:solidFill>
                  <a:schemeClr val="bg1"/>
                </a:solidFill>
              </a:rPr>
              <a:t>un modello in formato STL (stereolitografia) in comandi della stampante in formato G-code. 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bg1"/>
                </a:solidFill>
              </a:rPr>
              <a:t>Ciò </a:t>
            </a:r>
            <a:r>
              <a:rPr lang="it-IT" sz="2400" b="1" dirty="0">
                <a:solidFill>
                  <a:schemeClr val="bg1"/>
                </a:solidFill>
              </a:rPr>
              <a:t>è particolarmente utilizzabile nella </a:t>
            </a:r>
            <a:r>
              <a:rPr lang="it-IT" sz="2400" b="1" dirty="0" smtClean="0">
                <a:solidFill>
                  <a:schemeClr val="bg1"/>
                </a:solidFill>
              </a:rPr>
              <a:t>stampa FDM </a:t>
            </a:r>
            <a:r>
              <a:rPr lang="it-IT" sz="2400" b="1" dirty="0">
                <a:solidFill>
                  <a:schemeClr val="bg1"/>
                </a:solidFill>
              </a:rPr>
              <a:t>e altri processi di stampa 3D </a:t>
            </a:r>
            <a:r>
              <a:rPr lang="it-IT" sz="2400" b="1" dirty="0" smtClean="0">
                <a:solidFill>
                  <a:schemeClr val="bg1"/>
                </a:solidFill>
              </a:rPr>
              <a:t>(stampanti a resina, a sublimazione, </a:t>
            </a:r>
            <a:r>
              <a:rPr lang="it-IT" sz="2400" b="1" dirty="0" err="1" smtClean="0">
                <a:solidFill>
                  <a:schemeClr val="bg1"/>
                </a:solidFill>
              </a:rPr>
              <a:t>ecc</a:t>
            </a:r>
            <a:r>
              <a:rPr lang="it-IT" sz="2400" b="1" dirty="0" smtClean="0">
                <a:solidFill>
                  <a:schemeClr val="bg1"/>
                </a:solidFill>
              </a:rPr>
              <a:t>).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10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8391" y="105049"/>
            <a:ext cx="2579370" cy="593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122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 smtClean="0"/>
              <a:t>Gli </a:t>
            </a:r>
            <a:r>
              <a:rPr lang="it-IT" dirty="0" err="1" smtClean="0"/>
              <a:t>Slicer</a:t>
            </a:r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xmlns="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xmlns="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xmlns="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36" y="1816958"/>
            <a:ext cx="8890904" cy="4738773"/>
          </a:xfrm>
          <a:prstGeom prst="rect">
            <a:avLst/>
          </a:prstGeom>
        </p:spPr>
      </p:pic>
      <p:pic>
        <p:nvPicPr>
          <p:cNvPr id="9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8391" y="105049"/>
            <a:ext cx="2579370" cy="593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519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 smtClean="0"/>
              <a:t>Riparazione </a:t>
            </a:r>
            <a:r>
              <a:rPr lang="it-IT" dirty="0"/>
              <a:t>di un casco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xmlns="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xmlns="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xmlns="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44" y="2441989"/>
            <a:ext cx="6196862" cy="27972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32915" r="22104" b="35055"/>
          <a:stretch/>
        </p:blipFill>
        <p:spPr>
          <a:xfrm>
            <a:off x="7186633" y="3534034"/>
            <a:ext cx="2461928" cy="1841157"/>
          </a:xfrm>
          <a:prstGeom prst="rect">
            <a:avLst/>
          </a:prstGeom>
        </p:spPr>
      </p:pic>
      <p:pic>
        <p:nvPicPr>
          <p:cNvPr id="10" name="image1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8391" y="105049"/>
            <a:ext cx="2579370" cy="593090"/>
          </a:xfrm>
          <a:prstGeom prst="rect">
            <a:avLst/>
          </a:prstGeom>
          <a:ln/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30991" r="25678" b="20541"/>
          <a:stretch/>
        </p:blipFill>
        <p:spPr>
          <a:xfrm>
            <a:off x="6870994" y="1624928"/>
            <a:ext cx="1614506" cy="192533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32794" r="23294" b="14616"/>
          <a:stretch/>
        </p:blipFill>
        <p:spPr>
          <a:xfrm>
            <a:off x="8485500" y="1390176"/>
            <a:ext cx="1909197" cy="21609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7568" r="8519" b="22120"/>
          <a:stretch/>
        </p:blipFill>
        <p:spPr>
          <a:xfrm>
            <a:off x="9648561" y="2872944"/>
            <a:ext cx="2344514" cy="250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/>
              <a:t>Gli </a:t>
            </a:r>
            <a:r>
              <a:rPr lang="it-IT" dirty="0" err="1"/>
              <a:t>Ambigramma</a:t>
            </a:r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xmlns="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xmlns="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xmlns="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3373395" y="2852747"/>
            <a:ext cx="76117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bg1"/>
                </a:solidFill>
              </a:rPr>
              <a:t>È </a:t>
            </a:r>
            <a:r>
              <a:rPr lang="it-IT" sz="2400" b="1" dirty="0">
                <a:solidFill>
                  <a:schemeClr val="bg1"/>
                </a:solidFill>
              </a:rPr>
              <a:t>un disegno calligrafico che possiede due o più interpretazioni chiare e distinte: le due letture si generano solitamente attraverso il cambiamento del punto di vista, che si può ottenere mediante </a:t>
            </a:r>
            <a:r>
              <a:rPr lang="it-IT" sz="2400" b="1" dirty="0" smtClean="0">
                <a:solidFill>
                  <a:schemeClr val="bg1"/>
                </a:solidFill>
              </a:rPr>
              <a:t>rotazioni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it-IT" sz="2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bg1"/>
                </a:solidFill>
              </a:rPr>
              <a:t>Nel nostro caso le parole sono: DELLACORTEVANVITELLI – UNASCUOLABELLISSIMA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11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8391" y="105049"/>
            <a:ext cx="2579370" cy="593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382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ta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A8ECD1-788F-484B-9043-D957FCFDF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0FE134-9032-4C7F-BC57-C7DE3F833363}">
  <ds:schemaRefs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30e9df3-be65-4c73-a93b-d1236ebd677e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D24F1A-6251-4B9A-A918-7D6F3A8F7E2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321</Words>
  <Application>Microsoft Office PowerPoint</Application>
  <PresentationFormat>Personalizzato</PresentationFormat>
  <Paragraphs>54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Personalizzata</vt:lpstr>
      <vt:lpstr>Laboratorio 16 Progettazione Oggetti 3D</vt:lpstr>
      <vt:lpstr>Argomenti Principali</vt:lpstr>
      <vt:lpstr>TINKERCAD</vt:lpstr>
      <vt:lpstr>TINKERCAD</vt:lpstr>
      <vt:lpstr>Unboxing e inizializzazione   della Creality K1Max</vt:lpstr>
      <vt:lpstr>Gli Slicer</vt:lpstr>
      <vt:lpstr>Gli Slicer</vt:lpstr>
      <vt:lpstr>Riparazione di un casco</vt:lpstr>
      <vt:lpstr>Gli Ambigramma</vt:lpstr>
      <vt:lpstr>Gli Ambigramma</vt:lpstr>
      <vt:lpstr>La Fotogrammetria</vt:lpstr>
      <vt:lpstr>Realizzazione di uno scanner 3D</vt:lpstr>
      <vt:lpstr>Realizzazione di uno scanner 3D</vt:lpstr>
      <vt:lpstr>Realizzazione di uno scanner 3D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2023-12-20T08:12:12Z</dcterms:created>
  <dcterms:modified xsi:type="dcterms:W3CDTF">2024-12-19T16:11:20Z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